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5" r:id="rId4"/>
    <p:sldId id="273" r:id="rId5"/>
    <p:sldId id="274" r:id="rId6"/>
    <p:sldId id="276" r:id="rId7"/>
    <p:sldId id="271" r:id="rId8"/>
    <p:sldId id="277" r:id="rId9"/>
    <p:sldId id="278" r:id="rId10"/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059A-3A7D-0451-48DB-C2BB927A6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542D6-7133-28C4-8626-A848A1C8F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99AFE-7FEF-6EF9-24DE-1183A004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B754-01B7-E80D-1B08-8CF68E07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C56B-F249-2A83-3B89-AB3E430E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7915-1E1F-4366-D668-E46485BC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90D82-3F10-325E-6C2D-571F52AF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D4D45-2967-0747-F4E7-D909C457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D52B7-0A0E-4D59-87DF-7445E725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404B-6ABD-4273-0579-FD957CBF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3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7FECA-A351-D562-798F-504F1F5E0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B6D1F-6074-66EE-F51F-ABA2B08DF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BDF2-21A3-A6D7-04AD-B09D8844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9254-25CC-F223-428B-CAE44D25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057A-80D3-FBF1-B0DD-F2C87D7E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9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2C21-F4A1-2232-2418-16BE9EC2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CFD8-796C-6D97-068D-CC4DACB9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1D8BC-EB98-521A-FCFB-0E130C8F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4F344-0716-CF15-43A1-027BFCCA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395C-32FB-B262-4655-00244D66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9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C3E3-FDE1-778C-E28A-53974FB8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1AA12-E2FF-602B-9FA5-B911C52D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48723-7268-D707-922A-1FE7C8A6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3BA3-F5D9-D310-EBEC-30219E61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443B-225A-5255-9999-CDEDDBE7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5371-05BC-AC45-5D22-22A6CD5C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BAA54-1535-D85E-9D86-95528336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021FA-4F9F-CF39-0F07-7B4FA0BE3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13F01-9048-E0F2-9CAE-0E030C1D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EFF1F-7DA1-B63B-CD62-021096DA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1090-7203-CC1B-9C69-0CA5088B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B4CB-81EC-58A7-A321-EACAFCB5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FE39-3E33-55F2-24F6-C18850B81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8A1C3-E188-E4C1-C0A5-A92E06076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DE948-CF13-F165-22EA-21B39EDEC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51C07-6430-2984-19CE-910A8DD4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88178-7955-C5D5-AD48-F016693C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9D6C7-4EFE-E4B9-AD06-A975F2D1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B2A1E-458E-1BEE-5EF0-2DE56691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5A28-E9EF-815A-4BE8-5722617F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AF042-BCB9-E998-BF96-D93ABBAF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25E80-E701-73C8-B98A-ECA38A9E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4FF06-111F-C781-A793-070ABF42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10025-D8F8-035C-1E6C-F4618D81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07FF7-19B3-BB86-E275-24684B59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963F7-8B71-E41B-FE84-1E607483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6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265B-5269-4CFD-9497-D42D1C14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AD28-ACFD-4517-B579-2399F857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8AF3A-CB71-8DB8-F5FC-56382A25C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52AD3-207D-4DDA-26F6-B660C7BE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E91EF-E042-5154-DA32-D58B7718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66A53-20F0-8A3B-9E43-CC1C3834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02E-B7DD-FB3F-F2CD-18D4AE2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663FB-49E6-B36C-F2D5-3982BCCDA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04D79-7A74-ADF5-C5EA-E365B26D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70797-6758-B007-9CAE-475B5F98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832AA-8F71-439B-BA81-71679065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7516-8608-9024-FBEA-1E08C524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1C7A-36FB-DEB1-355B-9141D4EF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C30C9-7B98-88E8-1457-09523ADC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74BB-F3BA-8119-C25C-968E14820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34F2-9149-16BE-1241-96E19A6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1F4F-097A-CD0E-F511-9E4AD5538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ED1-3F01-2CF5-62FA-39A2DA47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MagicLantern</a:t>
            </a:r>
            <a:r>
              <a:rPr lang="en-US" dirty="0"/>
              <a:t> – MLV and CDNG Workflow</a:t>
            </a:r>
          </a:p>
        </p:txBody>
      </p:sp>
    </p:spTree>
    <p:extLst>
      <p:ext uri="{BB962C8B-B14F-4D97-AF65-F5344CB8AC3E}">
        <p14:creationId xmlns:p14="http://schemas.microsoft.com/office/powerpoint/2010/main" val="422506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D6A7CA-4D00-CDCC-2116-1DF852A3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0" t="11474" r="19811" b="16384"/>
          <a:stretch>
            <a:fillRect/>
          </a:stretch>
        </p:blipFill>
        <p:spPr>
          <a:xfrm>
            <a:off x="618308" y="322217"/>
            <a:ext cx="2229396" cy="17695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0237D3-3287-00CA-374D-199FE660607E}"/>
              </a:ext>
            </a:extLst>
          </p:cNvPr>
          <p:cNvCxnSpPr/>
          <p:nvPr/>
        </p:nvCxnSpPr>
        <p:spPr>
          <a:xfrm>
            <a:off x="3701143" y="914400"/>
            <a:ext cx="2569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EB1D1-EE9D-8EB7-F7A2-F02CFF09CAA6}"/>
              </a:ext>
            </a:extLst>
          </p:cNvPr>
          <p:cNvSpPr txBox="1"/>
          <p:nvPr/>
        </p:nvSpPr>
        <p:spPr>
          <a:xfrm>
            <a:off x="6740434" y="322217"/>
            <a:ext cx="3518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Capable of 5.7K Anamorphic Output. MLV format 12~14 bit.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translates to </a:t>
            </a:r>
            <a:r>
              <a:rPr lang="en-US" dirty="0" err="1"/>
              <a:t>CinemaDNG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With dual iso, 14 stops.</a:t>
            </a:r>
          </a:p>
        </p:txBody>
      </p:sp>
    </p:spTree>
    <p:extLst>
      <p:ext uri="{BB962C8B-B14F-4D97-AF65-F5344CB8AC3E}">
        <p14:creationId xmlns:p14="http://schemas.microsoft.com/office/powerpoint/2010/main" val="167769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FA74-EF37-09DE-DB39-960AD6C2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93CB7-7479-0B0B-220E-27B4B2834C60}"/>
              </a:ext>
            </a:extLst>
          </p:cNvPr>
          <p:cNvCxnSpPr/>
          <p:nvPr/>
        </p:nvCxnSpPr>
        <p:spPr>
          <a:xfrm>
            <a:off x="3762102" y="-41366"/>
            <a:ext cx="0" cy="694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6BEDBF-7F20-CD50-09AF-63D7D508A0E6}"/>
              </a:ext>
            </a:extLst>
          </p:cNvPr>
          <p:cNvCxnSpPr/>
          <p:nvPr/>
        </p:nvCxnSpPr>
        <p:spPr>
          <a:xfrm>
            <a:off x="8390708" y="-82731"/>
            <a:ext cx="0" cy="694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3B8718-3CC4-771B-AD4E-534D59F20CD8}"/>
              </a:ext>
            </a:extLst>
          </p:cNvPr>
          <p:cNvSpPr txBox="1"/>
          <p:nvPr/>
        </p:nvSpPr>
        <p:spPr>
          <a:xfrm>
            <a:off x="748937" y="278675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the 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ED9F7-1678-22AA-5E5D-E3C50397EB4A}"/>
              </a:ext>
            </a:extLst>
          </p:cNvPr>
          <p:cNvSpPr txBox="1"/>
          <p:nvPr/>
        </p:nvSpPr>
        <p:spPr>
          <a:xfrm>
            <a:off x="191588" y="5042263"/>
            <a:ext cx="3021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 in the ass</a:t>
            </a:r>
          </a:p>
          <a:p>
            <a:r>
              <a:rPr lang="en-US" dirty="0"/>
              <a:t>Very huge files</a:t>
            </a:r>
          </a:p>
          <a:p>
            <a:r>
              <a:rPr lang="en-US" dirty="0"/>
              <a:t>Problems </a:t>
            </a:r>
            <a:r>
              <a:rPr lang="en-US" dirty="0" err="1"/>
              <a:t>releated</a:t>
            </a:r>
            <a:r>
              <a:rPr lang="en-US" dirty="0"/>
              <a:t> to playback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02927-5E7E-8DF9-2B17-EEBBD05841D7}"/>
              </a:ext>
            </a:extLst>
          </p:cNvPr>
          <p:cNvSpPr txBox="1"/>
          <p:nvPr/>
        </p:nvSpPr>
        <p:spPr>
          <a:xfrm>
            <a:off x="191588" y="1589204"/>
            <a:ext cx="1378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quality. </a:t>
            </a:r>
          </a:p>
          <a:p>
            <a:r>
              <a:rPr lang="en-US" dirty="0"/>
              <a:t>True Raw.</a:t>
            </a:r>
          </a:p>
          <a:p>
            <a:r>
              <a:rPr lang="en-US" dirty="0"/>
              <a:t>14 Bit.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B48BD-FE39-7C18-7356-625708D70F7B}"/>
              </a:ext>
            </a:extLst>
          </p:cNvPr>
          <p:cNvSpPr txBox="1"/>
          <p:nvPr/>
        </p:nvSpPr>
        <p:spPr>
          <a:xfrm>
            <a:off x="227142" y="1140823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C20C8-2B03-8150-2467-BC81280EC95F}"/>
              </a:ext>
            </a:extLst>
          </p:cNvPr>
          <p:cNvSpPr txBox="1"/>
          <p:nvPr/>
        </p:nvSpPr>
        <p:spPr>
          <a:xfrm>
            <a:off x="191588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2641B-CFF9-943E-5B49-3AE7539236BD}"/>
              </a:ext>
            </a:extLst>
          </p:cNvPr>
          <p:cNvSpPr txBox="1"/>
          <p:nvPr/>
        </p:nvSpPr>
        <p:spPr>
          <a:xfrm>
            <a:off x="4773832" y="182881"/>
            <a:ext cx="236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DNxHR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880C7-1708-36B8-DC1F-A7EB982F6EC8}"/>
              </a:ext>
            </a:extLst>
          </p:cNvPr>
          <p:cNvSpPr txBox="1"/>
          <p:nvPr/>
        </p:nvSpPr>
        <p:spPr>
          <a:xfrm>
            <a:off x="9441192" y="94009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SlimRaw</a:t>
            </a:r>
            <a:r>
              <a:rPr lang="en-US" dirty="0"/>
              <a:t> - Original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E97D-D6D6-9E36-272D-B25F691B7085}"/>
              </a:ext>
            </a:extLst>
          </p:cNvPr>
          <p:cNvSpPr txBox="1"/>
          <p:nvPr/>
        </p:nvSpPr>
        <p:spPr>
          <a:xfrm>
            <a:off x="4329571" y="1445512"/>
            <a:ext cx="2948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Raw quality. </a:t>
            </a:r>
          </a:p>
          <a:p>
            <a:r>
              <a:rPr lang="en-US" dirty="0"/>
              <a:t>10 Bit.</a:t>
            </a:r>
          </a:p>
          <a:p>
            <a:r>
              <a:rPr lang="en-US" dirty="0"/>
              <a:t>Interleaved – Faster decoding</a:t>
            </a:r>
          </a:p>
          <a:p>
            <a:r>
              <a:rPr lang="en-US" dirty="0"/>
              <a:t>Can be graded.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D0D41-CE81-BA68-C7EF-EEA215593EFA}"/>
              </a:ext>
            </a:extLst>
          </p:cNvPr>
          <p:cNvSpPr txBox="1"/>
          <p:nvPr/>
        </p:nvSpPr>
        <p:spPr>
          <a:xfrm>
            <a:off x="4365125" y="997131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7B85A-5692-6893-92C5-7435E0B60F85}"/>
              </a:ext>
            </a:extLst>
          </p:cNvPr>
          <p:cNvSpPr txBox="1"/>
          <p:nvPr/>
        </p:nvSpPr>
        <p:spPr>
          <a:xfrm>
            <a:off x="4383363" y="5042263"/>
            <a:ext cx="3021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 in the ass</a:t>
            </a:r>
          </a:p>
          <a:p>
            <a:r>
              <a:rPr lang="en-US" dirty="0"/>
              <a:t>Very huge files</a:t>
            </a:r>
          </a:p>
          <a:p>
            <a:r>
              <a:rPr lang="en-US" dirty="0"/>
              <a:t>Problems </a:t>
            </a:r>
            <a:r>
              <a:rPr lang="en-US" dirty="0" err="1"/>
              <a:t>releated</a:t>
            </a:r>
            <a:r>
              <a:rPr lang="en-US" dirty="0"/>
              <a:t> to playback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F31E4-B976-B037-9B3E-E6FA751ED50B}"/>
              </a:ext>
            </a:extLst>
          </p:cNvPr>
          <p:cNvSpPr txBox="1"/>
          <p:nvPr/>
        </p:nvSpPr>
        <p:spPr>
          <a:xfrm>
            <a:off x="4383363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A14C99-78C3-9BB5-243E-6D64B81BD8F0}"/>
              </a:ext>
            </a:extLst>
          </p:cNvPr>
          <p:cNvSpPr txBox="1"/>
          <p:nvPr/>
        </p:nvSpPr>
        <p:spPr>
          <a:xfrm>
            <a:off x="8740734" y="5042263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test.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E7178-1167-F1C8-D35F-C75CE45B8C65}"/>
              </a:ext>
            </a:extLst>
          </p:cNvPr>
          <p:cNvSpPr txBox="1"/>
          <p:nvPr/>
        </p:nvSpPr>
        <p:spPr>
          <a:xfrm>
            <a:off x="8740734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567F-9AD2-3DD5-4A33-6B22FD72BB52}"/>
              </a:ext>
            </a:extLst>
          </p:cNvPr>
          <p:cNvSpPr txBox="1"/>
          <p:nvPr/>
        </p:nvSpPr>
        <p:spPr>
          <a:xfrm>
            <a:off x="8814088" y="1366463"/>
            <a:ext cx="2182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quality. </a:t>
            </a:r>
          </a:p>
          <a:p>
            <a:r>
              <a:rPr lang="en-US" dirty="0"/>
              <a:t>12-14 Bit.</a:t>
            </a:r>
          </a:p>
          <a:p>
            <a:r>
              <a:rPr lang="en-US" dirty="0"/>
              <a:t>True Raw</a:t>
            </a:r>
          </a:p>
          <a:p>
            <a:r>
              <a:rPr lang="en-US" dirty="0"/>
              <a:t>50% off size? </a:t>
            </a:r>
          </a:p>
          <a:p>
            <a:r>
              <a:rPr lang="en-US" dirty="0"/>
              <a:t>Could be even more?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3FA77-91B8-7B8A-492D-DA515323BC2E}"/>
              </a:ext>
            </a:extLst>
          </p:cNvPr>
          <p:cNvSpPr txBox="1"/>
          <p:nvPr/>
        </p:nvSpPr>
        <p:spPr>
          <a:xfrm>
            <a:off x="8849642" y="918082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</p:spTree>
    <p:extLst>
      <p:ext uri="{BB962C8B-B14F-4D97-AF65-F5344CB8AC3E}">
        <p14:creationId xmlns:p14="http://schemas.microsoft.com/office/powerpoint/2010/main" val="198993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A11CA-9CDD-87A6-9DD5-DF41A954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CFC8F-175E-5C61-399D-F82307BA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0" y="0"/>
            <a:ext cx="1072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1CE-ED4C-046A-4BB9-B163A4C0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EAA0A-BD4C-9547-0D90-7D8238CD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138237"/>
            <a:ext cx="103822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3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743B-EDFD-EF7D-ADFC-343832B3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3031E1-9DA7-5B05-9857-B0A6BC0716FF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88689-6FE9-ABA2-61D6-3094E8CADF8F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Photography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5FE47-CD05-D654-6348-557C1B16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25" y="1154595"/>
            <a:ext cx="1457528" cy="2476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16B3E3-4868-F11C-5C14-57A59691B151}"/>
              </a:ext>
            </a:extLst>
          </p:cNvPr>
          <p:cNvCxnSpPr>
            <a:stCxn id="2" idx="2"/>
          </p:cNvCxnSpPr>
          <p:nvPr/>
        </p:nvCxnSpPr>
        <p:spPr>
          <a:xfrm>
            <a:off x="2578989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4A3A42-591A-4B36-D396-CE097E56C396}"/>
              </a:ext>
            </a:extLst>
          </p:cNvPr>
          <p:cNvSpPr txBox="1"/>
          <p:nvPr/>
        </p:nvSpPr>
        <p:spPr>
          <a:xfrm>
            <a:off x="1814013" y="2038261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5D7D0-5C80-8D10-0FB5-D7247E1D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1E2F4D-4327-C12E-E65B-0EBB2BD2E554}"/>
              </a:ext>
            </a:extLst>
          </p:cNvPr>
          <p:cNvCxnSpPr>
            <a:endCxn id="2" idx="1"/>
          </p:cNvCxnSpPr>
          <p:nvPr/>
        </p:nvCxnSpPr>
        <p:spPr>
          <a:xfrm>
            <a:off x="1358537" y="1271451"/>
            <a:ext cx="491688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8788-0894-9692-B935-7BC32CFB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27" b="13044"/>
          <a:stretch>
            <a:fillRect/>
          </a:stretch>
        </p:blipFill>
        <p:spPr>
          <a:xfrm>
            <a:off x="3799441" y="1183173"/>
            <a:ext cx="1590108" cy="1905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1637CE-31C3-B2E6-076D-0060AD85C29C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3307753" y="1278437"/>
            <a:ext cx="491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B32B7A-9D4C-7F50-F6D5-DDA25A9F6F93}"/>
              </a:ext>
            </a:extLst>
          </p:cNvPr>
          <p:cNvSpPr txBox="1"/>
          <p:nvPr/>
        </p:nvSpPr>
        <p:spPr>
          <a:xfrm>
            <a:off x="3829519" y="2030008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5C5DB2-7A0F-10AE-6140-50B9A0A45104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4594495" y="1373700"/>
            <a:ext cx="0" cy="65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4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0C8AC9-E1C4-3DCB-9391-E868529E5AF0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E63DA-1CE8-D50B-8B04-81E4973ABA26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Photography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412FE-6392-39BC-8FDB-0994AF93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152191"/>
            <a:ext cx="1457528" cy="24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7A05B-4C70-95C0-2FD3-D072AE06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F31031-4031-59D4-878E-D032FA551914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1293002" y="1276034"/>
            <a:ext cx="580043" cy="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BD67EBF-1531-516E-376B-11046FB1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3" y="1730828"/>
            <a:ext cx="4746172" cy="26707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9C8713-73A8-0EC8-0379-75BB3C0A90EE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3330573" y="1264873"/>
            <a:ext cx="3846746" cy="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D8FDF1-DFD9-4EAA-4BB3-F45492CFD10D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 flipH="1">
            <a:off x="7974946" y="3702556"/>
            <a:ext cx="255" cy="5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4060FE94-C745-74D8-5760-3A22437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01" y="2426206"/>
            <a:ext cx="4572000" cy="1276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5D68E0-6255-8BC4-8B15-EC581B939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22" y="4277584"/>
            <a:ext cx="3381847" cy="1800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FED291D-7DB0-B2B6-0D97-30356C033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93" y="4315790"/>
            <a:ext cx="3870891" cy="103021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C3B5BB-D5B9-17DF-F1F4-62BAC4E6CCDF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695284" y="4399759"/>
            <a:ext cx="1705516" cy="43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EFD0895-999B-FB74-5C4F-971D3D58B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92" y="5506754"/>
            <a:ext cx="3870891" cy="11426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9D9C42-3A39-2935-C4D4-90A5F10A7AB8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4695283" y="4562329"/>
            <a:ext cx="1705517" cy="15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9254CD4-35D6-7A7A-D790-76500B590C7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601809" y="1399876"/>
            <a:ext cx="0" cy="33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D8371CD-8D9E-1D20-109B-79F75AE994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227" b="13044"/>
          <a:stretch>
            <a:fillRect/>
          </a:stretch>
        </p:blipFill>
        <p:spPr>
          <a:xfrm>
            <a:off x="7177319" y="1169609"/>
            <a:ext cx="1590108" cy="19052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31B97AE-3760-DBAD-6C77-EE38B69AD367}"/>
              </a:ext>
            </a:extLst>
          </p:cNvPr>
          <p:cNvCxnSpPr>
            <a:stCxn id="60" idx="2"/>
            <a:endCxn id="38" idx="0"/>
          </p:cNvCxnSpPr>
          <p:nvPr/>
        </p:nvCxnSpPr>
        <p:spPr>
          <a:xfrm>
            <a:off x="7972373" y="1360136"/>
            <a:ext cx="2828" cy="10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8812B-FA8B-5EDC-7B13-F88A9B86C7FE}"/>
              </a:ext>
            </a:extLst>
          </p:cNvPr>
          <p:cNvSpPr txBox="1"/>
          <p:nvPr/>
        </p:nvSpPr>
        <p:spPr>
          <a:xfrm>
            <a:off x="10371909" y="2426206"/>
            <a:ext cx="1438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DNG+NDISO</a:t>
            </a:r>
          </a:p>
          <a:p>
            <a:r>
              <a:rPr lang="en-US" sz="1000" dirty="0"/>
              <a:t>.DNG Files with Not </a:t>
            </a:r>
          </a:p>
          <a:p>
            <a:r>
              <a:rPr lang="en-US" sz="1000" dirty="0"/>
              <a:t>Dual ISO Files</a:t>
            </a:r>
          </a:p>
          <a:p>
            <a:endParaRPr lang="en-US" sz="1000" dirty="0"/>
          </a:p>
          <a:p>
            <a:r>
              <a:rPr lang="en-US" sz="1400" dirty="0"/>
              <a:t>ORIGINAL+DISO</a:t>
            </a:r>
          </a:p>
          <a:p>
            <a:r>
              <a:rPr lang="en-US" sz="1000" dirty="0"/>
              <a:t>.CR2 Files W/o Dual ISO </a:t>
            </a:r>
          </a:p>
          <a:p>
            <a:r>
              <a:rPr lang="en-US" sz="1000" dirty="0"/>
              <a:t>and with Dual ISO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169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F602-458E-3C09-7050-1D610174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D4F68B-BCA4-6BDC-F831-96764A9E60F9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9BF5B-1E96-4502-8724-C3F0F734356F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		Film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86046-853E-938A-578C-522471AC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ABD11-5A71-9F20-590D-D31F03F3138C}"/>
              </a:ext>
            </a:extLst>
          </p:cNvPr>
          <p:cNvCxnSpPr>
            <a:cxnSpLocks/>
          </p:cNvCxnSpPr>
          <p:nvPr/>
        </p:nvCxnSpPr>
        <p:spPr>
          <a:xfrm>
            <a:off x="1358537" y="1271451"/>
            <a:ext cx="47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 MLV App, grade and convert Magic Lantern RAW video">
            <a:extLst>
              <a:ext uri="{FF2B5EF4-FFF2-40B4-BE49-F238E27FC236}">
                <a16:creationId xmlns:a16="http://schemas.microsoft.com/office/drawing/2014/main" id="{1F03DBE5-5C0B-8CC1-88BB-5F2B960A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94" y="710416"/>
            <a:ext cx="1138646" cy="11386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6BB30C-3DBE-2FAC-C75F-B70006B1FE7A}"/>
              </a:ext>
            </a:extLst>
          </p:cNvPr>
          <p:cNvCxnSpPr>
            <a:cxnSpLocks/>
          </p:cNvCxnSpPr>
          <p:nvPr/>
        </p:nvCxnSpPr>
        <p:spPr>
          <a:xfrm>
            <a:off x="3483429" y="1278438"/>
            <a:ext cx="47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ow Non-Linear Editors Improve Video Creation | TechSmith">
            <a:extLst>
              <a:ext uri="{FF2B5EF4-FFF2-40B4-BE49-F238E27FC236}">
                <a16:creationId xmlns:a16="http://schemas.microsoft.com/office/drawing/2014/main" id="{83B0542B-72E3-6FF7-E704-29FE690D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1" y="2093638"/>
            <a:ext cx="4380411" cy="4380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2B3F8-A457-74AE-4097-26812D06E57D}"/>
              </a:ext>
            </a:extLst>
          </p:cNvPr>
          <p:cNvSpPr txBox="1"/>
          <p:nvPr/>
        </p:nvSpPr>
        <p:spPr>
          <a:xfrm>
            <a:off x="3933632" y="955272"/>
            <a:ext cx="113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488E38-3C3D-B6C3-CB87-3FFDEFD46F5E}"/>
              </a:ext>
            </a:extLst>
          </p:cNvPr>
          <p:cNvCxnSpPr>
            <a:stCxn id="12" idx="3"/>
          </p:cNvCxnSpPr>
          <p:nvPr/>
        </p:nvCxnSpPr>
        <p:spPr>
          <a:xfrm flipV="1">
            <a:off x="5072278" y="1271451"/>
            <a:ext cx="1197893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6ABE3A-A5A0-7E3C-7F7D-1E15702F6BF9}"/>
              </a:ext>
            </a:extLst>
          </p:cNvPr>
          <p:cNvSpPr txBox="1"/>
          <p:nvPr/>
        </p:nvSpPr>
        <p:spPr>
          <a:xfrm>
            <a:off x="6353370" y="957471"/>
            <a:ext cx="139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H.264/H.265</a:t>
            </a:r>
          </a:p>
          <a:p>
            <a:pPr algn="ctr"/>
            <a:r>
              <a:rPr lang="en-US" dirty="0"/>
              <a:t>Rec.709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96EA9C-4EB6-FE51-5A06-E7651C19FED8}"/>
              </a:ext>
            </a:extLst>
          </p:cNvPr>
          <p:cNvCxnSpPr>
            <a:stCxn id="21" idx="3"/>
          </p:cNvCxnSpPr>
          <p:nvPr/>
        </p:nvCxnSpPr>
        <p:spPr>
          <a:xfrm flipV="1">
            <a:off x="7750630" y="1271451"/>
            <a:ext cx="635724" cy="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ocial Media Logo Set facebook tiktok instagram youtube x 65657494 Vector  Art at Vecteezy">
            <a:extLst>
              <a:ext uri="{FF2B5EF4-FFF2-40B4-BE49-F238E27FC236}">
                <a16:creationId xmlns:a16="http://schemas.microsoft.com/office/drawing/2014/main" id="{F92A4FF9-FDDC-60B2-58EF-4B3E1ABF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068" y="793877"/>
            <a:ext cx="1912287" cy="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8475-96B7-8849-C366-E981B2B4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E52B5-87A9-5633-3DB9-DBF80B4FC0A8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53B-576A-4DAE-CFBA-C0143F01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25" y="1154595"/>
            <a:ext cx="1457528" cy="2476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62D9F8-365B-CAFB-4EED-CA8F3615AE47}"/>
              </a:ext>
            </a:extLst>
          </p:cNvPr>
          <p:cNvCxnSpPr>
            <a:stCxn id="4" idx="2"/>
          </p:cNvCxnSpPr>
          <p:nvPr/>
        </p:nvCxnSpPr>
        <p:spPr>
          <a:xfrm>
            <a:off x="2578989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AE459A-EDC5-EEAE-BED6-6B7EC52557C7}"/>
              </a:ext>
            </a:extLst>
          </p:cNvPr>
          <p:cNvSpPr txBox="1"/>
          <p:nvPr/>
        </p:nvSpPr>
        <p:spPr>
          <a:xfrm>
            <a:off x="1814013" y="2038261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F794E-1831-E1E9-35A2-AD689232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27" y="1183449"/>
            <a:ext cx="1438476" cy="190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065EBC-8B13-8939-261A-2428A49AE212}"/>
              </a:ext>
            </a:extLst>
          </p:cNvPr>
          <p:cNvCxnSpPr/>
          <p:nvPr/>
        </p:nvCxnSpPr>
        <p:spPr>
          <a:xfrm>
            <a:off x="4491428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011C63-C77F-D36E-8FF3-0DBB9575C163}"/>
              </a:ext>
            </a:extLst>
          </p:cNvPr>
          <p:cNvSpPr txBox="1"/>
          <p:nvPr/>
        </p:nvSpPr>
        <p:spPr>
          <a:xfrm>
            <a:off x="3726452" y="2012134"/>
            <a:ext cx="152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Usefull</a:t>
            </a:r>
            <a:r>
              <a:rPr lang="en-US" sz="1600" dirty="0"/>
              <a:t> for multithreading when doing 3</a:t>
            </a:r>
            <a:r>
              <a:rPr lang="en-US" sz="1600" baseline="30000" dirty="0"/>
              <a:t>rd</a:t>
            </a:r>
            <a:r>
              <a:rPr lang="en-US" sz="1600" dirty="0"/>
              <a:t> party processing. </a:t>
            </a:r>
          </a:p>
          <a:p>
            <a:pPr algn="ctr"/>
            <a:r>
              <a:rPr lang="en-US" sz="1600" dirty="0"/>
              <a:t>Optional</a:t>
            </a: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8DCDD-FA87-2C34-3AD5-641FAA82B9E9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E3D8A-C91B-5B40-A319-3B9B00013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040D86-A26F-1E2E-6ED9-9191A368CC48}"/>
              </a:ext>
            </a:extLst>
          </p:cNvPr>
          <p:cNvCxnSpPr>
            <a:endCxn id="4" idx="1"/>
          </p:cNvCxnSpPr>
          <p:nvPr/>
        </p:nvCxnSpPr>
        <p:spPr>
          <a:xfrm>
            <a:off x="1358537" y="1271451"/>
            <a:ext cx="491688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A39745-FCDA-3D85-879F-ACE5559034F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403" y="1278438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FDEB88-A8E4-633B-2D5B-FB5DFDBCFF7B}"/>
              </a:ext>
            </a:extLst>
          </p:cNvPr>
          <p:cNvSpPr txBox="1"/>
          <p:nvPr/>
        </p:nvSpPr>
        <p:spPr>
          <a:xfrm>
            <a:off x="5766577" y="1007299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9B6D43-D414-8D54-ACC2-50E4E607C267}"/>
              </a:ext>
            </a:extLst>
          </p:cNvPr>
          <p:cNvCxnSpPr>
            <a:cxnSpLocks/>
          </p:cNvCxnSpPr>
          <p:nvPr/>
        </p:nvCxnSpPr>
        <p:spPr>
          <a:xfrm flipV="1">
            <a:off x="6432693" y="1269453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1082DE6-9670-3447-6805-F6DF39AA0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13" y="1198689"/>
            <a:ext cx="943107" cy="19052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EDE024-6C54-8C10-716D-14F22570F71F}"/>
              </a:ext>
            </a:extLst>
          </p:cNvPr>
          <p:cNvCxnSpPr>
            <a:cxnSpLocks/>
          </p:cNvCxnSpPr>
          <p:nvPr/>
        </p:nvCxnSpPr>
        <p:spPr>
          <a:xfrm flipV="1">
            <a:off x="8077192" y="1293677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6D5D6-3AAE-2D75-1227-24E6575D9D7C}"/>
              </a:ext>
            </a:extLst>
          </p:cNvPr>
          <p:cNvCxnSpPr/>
          <p:nvPr/>
        </p:nvCxnSpPr>
        <p:spPr>
          <a:xfrm>
            <a:off x="7403691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323727-6A99-4252-01B2-A36C594331DC}"/>
              </a:ext>
            </a:extLst>
          </p:cNvPr>
          <p:cNvSpPr txBox="1"/>
          <p:nvPr/>
        </p:nvSpPr>
        <p:spPr>
          <a:xfrm>
            <a:off x="6638715" y="2038261"/>
            <a:ext cx="1529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DNG Compression. Need to implement.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B0F9A3-24CA-0FA4-933B-DF10979D8408}"/>
              </a:ext>
            </a:extLst>
          </p:cNvPr>
          <p:cNvSpPr txBox="1"/>
          <p:nvPr/>
        </p:nvSpPr>
        <p:spPr>
          <a:xfrm>
            <a:off x="228723" y="4381984"/>
            <a:ext cx="181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59D660-FD18-2DB7-8680-2E3559857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85" y="4569581"/>
            <a:ext cx="1381318" cy="2095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16AED1-70D0-C617-978D-93D577526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786" y="4569581"/>
            <a:ext cx="1495634" cy="2191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8669FF-50F6-DA9B-51A3-2342DC317124}"/>
              </a:ext>
            </a:extLst>
          </p:cNvPr>
          <p:cNvSpPr txBox="1"/>
          <p:nvPr/>
        </p:nvSpPr>
        <p:spPr>
          <a:xfrm>
            <a:off x="3373769" y="5086712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0kb files. Useful to compare things or to do a call(tree).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56CC3A-113B-D84B-E0F0-03C9E16B86AC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4138744" y="4779160"/>
            <a:ext cx="1" cy="30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E00687-0EC4-06C0-3730-4189BB0BBC4F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4829403" y="4674371"/>
            <a:ext cx="504383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28EE0CC-07D9-3021-348A-9CE230D9CAD6}"/>
              </a:ext>
            </a:extLst>
          </p:cNvPr>
          <p:cNvSpPr txBox="1"/>
          <p:nvPr/>
        </p:nvSpPr>
        <p:spPr>
          <a:xfrm>
            <a:off x="5311074" y="5083864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Compare what’s unique between original and 0kb Files.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BE5B3C-E48E-674D-564E-D1B902F525D4}"/>
              </a:ext>
            </a:extLst>
          </p:cNvPr>
          <p:cNvCxnSpPr>
            <a:cxnSpLocks/>
            <a:stCxn id="46" idx="2"/>
            <a:endCxn id="60" idx="0"/>
          </p:cNvCxnSpPr>
          <p:nvPr/>
        </p:nvCxnSpPr>
        <p:spPr>
          <a:xfrm flipH="1">
            <a:off x="6076050" y="4788687"/>
            <a:ext cx="5553" cy="29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D08ABFE6-2AAE-093B-66B5-F5744A111B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227" b="13044"/>
          <a:stretch>
            <a:fillRect/>
          </a:stretch>
        </p:blipFill>
        <p:spPr>
          <a:xfrm>
            <a:off x="2726805" y="725963"/>
            <a:ext cx="1590108" cy="190527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5982EA9-0D1A-E123-3E5D-66716A7ACD51}"/>
              </a:ext>
            </a:extLst>
          </p:cNvPr>
          <p:cNvCxnSpPr>
            <a:cxnSpLocks/>
            <a:stCxn id="4" idx="0"/>
            <a:endCxn id="66" idx="1"/>
          </p:cNvCxnSpPr>
          <p:nvPr/>
        </p:nvCxnSpPr>
        <p:spPr>
          <a:xfrm flipV="1">
            <a:off x="2578989" y="821227"/>
            <a:ext cx="147816" cy="33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55FF88-3990-72D5-A3E5-24BD4B45C114}"/>
              </a:ext>
            </a:extLst>
          </p:cNvPr>
          <p:cNvCxnSpPr>
            <a:cxnSpLocks/>
            <a:stCxn id="66" idx="3"/>
            <a:endCxn id="9" idx="0"/>
          </p:cNvCxnSpPr>
          <p:nvPr/>
        </p:nvCxnSpPr>
        <p:spPr>
          <a:xfrm>
            <a:off x="4316913" y="821227"/>
            <a:ext cx="220252" cy="36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1FE2C7D1-358E-D628-3A9C-3E6D9A0911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227" b="13044"/>
          <a:stretch>
            <a:fillRect/>
          </a:stretch>
        </p:blipFill>
        <p:spPr>
          <a:xfrm>
            <a:off x="1512648" y="4580742"/>
            <a:ext cx="1590108" cy="19052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E6FDD1-4CAA-C7DD-92C1-52C9E84841FA}"/>
              </a:ext>
            </a:extLst>
          </p:cNvPr>
          <p:cNvCxnSpPr>
            <a:cxnSpLocks/>
            <a:stCxn id="84" idx="3"/>
            <a:endCxn id="44" idx="1"/>
          </p:cNvCxnSpPr>
          <p:nvPr/>
        </p:nvCxnSpPr>
        <p:spPr>
          <a:xfrm flipV="1">
            <a:off x="3102756" y="4674371"/>
            <a:ext cx="345329" cy="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388D794-2B12-1DA4-0496-8711ECA4C87F}"/>
              </a:ext>
            </a:extLst>
          </p:cNvPr>
          <p:cNvSpPr txBox="1"/>
          <p:nvPr/>
        </p:nvSpPr>
        <p:spPr>
          <a:xfrm>
            <a:off x="1542059" y="5048324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C7F2E28-CF7C-0767-A353-B6F824CA01C7}"/>
              </a:ext>
            </a:extLst>
          </p:cNvPr>
          <p:cNvCxnSpPr>
            <a:cxnSpLocks/>
            <a:stCxn id="84" idx="2"/>
            <a:endCxn id="95" idx="0"/>
          </p:cNvCxnSpPr>
          <p:nvPr/>
        </p:nvCxnSpPr>
        <p:spPr>
          <a:xfrm flipH="1">
            <a:off x="2307035" y="4771269"/>
            <a:ext cx="667" cy="2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4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9C306-BFEB-C543-90F6-A99259049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B2800A-BD2E-C8D8-583C-7A35AB71FA07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379C8-2BAF-67DE-A343-BB90957DF0EC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13F62-6AA0-F52E-DC27-D5EF775A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152191"/>
            <a:ext cx="1457528" cy="24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2341A-5B3A-38F6-24CA-B4CDD6A4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2F3E89-A88B-5197-12C2-030C2B8A704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1293002" y="1276034"/>
            <a:ext cx="580043" cy="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6D2B3F5-59E6-05D6-B19C-972904AA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3" y="1730828"/>
            <a:ext cx="4746172" cy="26707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1CCD3F-1C2C-E2A1-FC0C-D01B1378C71C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3330573" y="1264873"/>
            <a:ext cx="3846746" cy="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24E866-0F46-F137-E3B2-6DC35B9B0B17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 flipH="1">
            <a:off x="7974946" y="3702556"/>
            <a:ext cx="255" cy="5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AC718-7F82-2F48-A3E4-9295FBA4C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01" y="2426206"/>
            <a:ext cx="4572000" cy="1276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D6F9DAD-ACCA-F751-72D2-36E23F3BB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22" y="4277584"/>
            <a:ext cx="3381847" cy="1800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E3D9D24-17D6-E149-94C1-A94FD725A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93" y="4315790"/>
            <a:ext cx="3870891" cy="103021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E21311-3F6D-EB8E-4966-E036B9882E42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695284" y="4399759"/>
            <a:ext cx="1705516" cy="43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9DF7317-9F32-BDAC-4387-76B819738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92" y="5506754"/>
            <a:ext cx="3870891" cy="11426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691E54-0268-1BAA-C319-F4BA1FFAA255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4695283" y="4562329"/>
            <a:ext cx="1705517" cy="15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277875-FE3D-F0C5-DCC3-5B801956847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601809" y="1399876"/>
            <a:ext cx="0" cy="33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849ECEB-7861-23E9-CA22-2531B625A1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227" b="13044"/>
          <a:stretch>
            <a:fillRect/>
          </a:stretch>
        </p:blipFill>
        <p:spPr>
          <a:xfrm>
            <a:off x="7177319" y="1169609"/>
            <a:ext cx="1590108" cy="19052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1E6F96-45BF-8CA7-A1EA-10B580F5B0E4}"/>
              </a:ext>
            </a:extLst>
          </p:cNvPr>
          <p:cNvCxnSpPr>
            <a:stCxn id="60" idx="2"/>
            <a:endCxn id="38" idx="0"/>
          </p:cNvCxnSpPr>
          <p:nvPr/>
        </p:nvCxnSpPr>
        <p:spPr>
          <a:xfrm>
            <a:off x="7972373" y="1360136"/>
            <a:ext cx="2828" cy="10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E07D20-3CF8-5718-CBF5-40D77BAF16FD}"/>
              </a:ext>
            </a:extLst>
          </p:cNvPr>
          <p:cNvSpPr txBox="1"/>
          <p:nvPr/>
        </p:nvSpPr>
        <p:spPr>
          <a:xfrm>
            <a:off x="10371909" y="2426206"/>
            <a:ext cx="1438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DNG+NDISO</a:t>
            </a:r>
          </a:p>
          <a:p>
            <a:r>
              <a:rPr lang="en-US" sz="1000" dirty="0"/>
              <a:t>.DNG Files with Not </a:t>
            </a:r>
          </a:p>
          <a:p>
            <a:r>
              <a:rPr lang="en-US" sz="1000" dirty="0"/>
              <a:t>Dual ISO Files</a:t>
            </a:r>
          </a:p>
          <a:p>
            <a:endParaRPr lang="en-US" sz="1000" dirty="0"/>
          </a:p>
          <a:p>
            <a:r>
              <a:rPr lang="en-US" sz="1400" dirty="0"/>
              <a:t>ORIGINAL+DISO</a:t>
            </a:r>
          </a:p>
          <a:p>
            <a:r>
              <a:rPr lang="en-US" sz="1000" dirty="0"/>
              <a:t>.CR2 Files W/o Dual ISO </a:t>
            </a:r>
          </a:p>
          <a:p>
            <a:r>
              <a:rPr lang="en-US" sz="1000" dirty="0"/>
              <a:t>and with Dual ISO</a:t>
            </a:r>
          </a:p>
          <a:p>
            <a:endParaRPr lang="en-US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CDC0E2-9449-B9BE-958C-A6A47DA345A8}"/>
              </a:ext>
            </a:extLst>
          </p:cNvPr>
          <p:cNvCxnSpPr>
            <a:cxnSpLocks/>
            <a:stCxn id="60" idx="3"/>
            <a:endCxn id="12" idx="1"/>
          </p:cNvCxnSpPr>
          <p:nvPr/>
        </p:nvCxnSpPr>
        <p:spPr>
          <a:xfrm flipV="1">
            <a:off x="8767427" y="1264872"/>
            <a:ext cx="13818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292D3-DF58-645A-F6B3-C81A2F5FB72C}"/>
              </a:ext>
            </a:extLst>
          </p:cNvPr>
          <p:cNvSpPr txBox="1"/>
          <p:nvPr/>
        </p:nvSpPr>
        <p:spPr>
          <a:xfrm>
            <a:off x="10149228" y="972484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1185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5708CFF4-449A-BCA7-61FD-5BDF8EB5F6BB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3754C3-6525-1682-EAAA-0FA62796FA3E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2215720" y="1520098"/>
            <a:ext cx="6216" cy="50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189E93-6568-3AA9-15F9-7E5FA1FF2282}"/>
              </a:ext>
            </a:extLst>
          </p:cNvPr>
          <p:cNvSpPr txBox="1"/>
          <p:nvPr/>
        </p:nvSpPr>
        <p:spPr>
          <a:xfrm>
            <a:off x="1456960" y="2029552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4D8B-811E-28D8-81BE-74ABE0D4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27" y="1183449"/>
            <a:ext cx="1438476" cy="190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CFE2A7-1CA4-CF6E-3698-6CE16C88A406}"/>
              </a:ext>
            </a:extLst>
          </p:cNvPr>
          <p:cNvCxnSpPr/>
          <p:nvPr/>
        </p:nvCxnSpPr>
        <p:spPr>
          <a:xfrm>
            <a:off x="4491428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AEC8DF-547A-BE4F-473A-79F4A1FE8EAF}"/>
              </a:ext>
            </a:extLst>
          </p:cNvPr>
          <p:cNvSpPr txBox="1"/>
          <p:nvPr/>
        </p:nvSpPr>
        <p:spPr>
          <a:xfrm>
            <a:off x="3726452" y="2012134"/>
            <a:ext cx="152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Usefull</a:t>
            </a:r>
            <a:r>
              <a:rPr lang="en-US" sz="1600" dirty="0"/>
              <a:t> for multithreading when doing 3</a:t>
            </a:r>
            <a:r>
              <a:rPr lang="en-US" sz="1600" baseline="30000" dirty="0"/>
              <a:t>rd</a:t>
            </a:r>
            <a:r>
              <a:rPr lang="en-US" sz="1600" dirty="0"/>
              <a:t> party processing. </a:t>
            </a:r>
          </a:p>
          <a:p>
            <a:pPr algn="ctr"/>
            <a:r>
              <a:rPr lang="en-US" sz="1600" dirty="0"/>
              <a:t>Optional</a:t>
            </a: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A285D-F3B0-CA29-7B12-E299F373EED3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		Film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723E30-07C8-AB42-FD8E-E23C70888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6ACF46-495D-6A94-208B-0C67F823D98C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293002" y="1277165"/>
            <a:ext cx="679784" cy="1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F966B7-9F8A-F4CE-AB71-62A7D3E9837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403" y="1278438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C6DA4D-A392-1CB2-71A2-5ACA951A85AE}"/>
              </a:ext>
            </a:extLst>
          </p:cNvPr>
          <p:cNvSpPr txBox="1"/>
          <p:nvPr/>
        </p:nvSpPr>
        <p:spPr>
          <a:xfrm>
            <a:off x="5766577" y="1007299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EF5261-A2DB-DBDF-97CF-4FB3A6A47781}"/>
              </a:ext>
            </a:extLst>
          </p:cNvPr>
          <p:cNvCxnSpPr>
            <a:cxnSpLocks/>
          </p:cNvCxnSpPr>
          <p:nvPr/>
        </p:nvCxnSpPr>
        <p:spPr>
          <a:xfrm flipV="1">
            <a:off x="6432693" y="1269453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BDACD59-D282-4784-47D5-242DAEA0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13" y="1198689"/>
            <a:ext cx="943107" cy="1905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99848-E916-2713-2E9D-E55F8146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727" y="1198689"/>
            <a:ext cx="1524213" cy="23815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88B160-FF69-F8FE-CA8F-22931592E75B}"/>
              </a:ext>
            </a:extLst>
          </p:cNvPr>
          <p:cNvCxnSpPr>
            <a:cxnSpLocks/>
          </p:cNvCxnSpPr>
          <p:nvPr/>
        </p:nvCxnSpPr>
        <p:spPr>
          <a:xfrm flipV="1">
            <a:off x="8077192" y="1293677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B12827-781F-07C6-D607-79D4F92A0ECB}"/>
              </a:ext>
            </a:extLst>
          </p:cNvPr>
          <p:cNvCxnSpPr/>
          <p:nvPr/>
        </p:nvCxnSpPr>
        <p:spPr>
          <a:xfrm>
            <a:off x="7403691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8ADA5A-0894-1DA7-FA87-CF0CF7DBDD7F}"/>
              </a:ext>
            </a:extLst>
          </p:cNvPr>
          <p:cNvSpPr txBox="1"/>
          <p:nvPr/>
        </p:nvSpPr>
        <p:spPr>
          <a:xfrm>
            <a:off x="6638715" y="2038261"/>
            <a:ext cx="1529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DNG Compression. Need to implement.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074EA8-50C4-4E76-75BF-40962907509F}"/>
              </a:ext>
            </a:extLst>
          </p:cNvPr>
          <p:cNvCxnSpPr/>
          <p:nvPr/>
        </p:nvCxnSpPr>
        <p:spPr>
          <a:xfrm>
            <a:off x="9316130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B8E467-F350-4B56-BB70-840720BA6AD7}"/>
              </a:ext>
            </a:extLst>
          </p:cNvPr>
          <p:cNvSpPr txBox="1"/>
          <p:nvPr/>
        </p:nvSpPr>
        <p:spPr>
          <a:xfrm>
            <a:off x="8551154" y="2012134"/>
            <a:ext cx="1529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work with DaVinci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B545E60-7D5B-7257-E3A6-58DEEBED0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237" y="656400"/>
            <a:ext cx="1143160" cy="24768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87915F-6EC9-9046-0583-245B7F569568}"/>
              </a:ext>
            </a:extLst>
          </p:cNvPr>
          <p:cNvCxnSpPr>
            <a:cxnSpLocks/>
            <a:stCxn id="2" idx="3"/>
            <a:endCxn id="106" idx="1"/>
          </p:cNvCxnSpPr>
          <p:nvPr/>
        </p:nvCxnSpPr>
        <p:spPr>
          <a:xfrm flipV="1">
            <a:off x="2458653" y="780243"/>
            <a:ext cx="532584" cy="49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B306FB-0AAF-5642-BC1E-11520E8F5EBF}"/>
              </a:ext>
            </a:extLst>
          </p:cNvPr>
          <p:cNvCxnSpPr>
            <a:cxnSpLocks/>
            <a:stCxn id="106" idx="3"/>
            <a:endCxn id="9" idx="0"/>
          </p:cNvCxnSpPr>
          <p:nvPr/>
        </p:nvCxnSpPr>
        <p:spPr>
          <a:xfrm>
            <a:off x="4134397" y="780243"/>
            <a:ext cx="402768" cy="40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29F26AA-58C2-E31D-03B1-B57F8B7FFBFB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203940" y="1317768"/>
            <a:ext cx="731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AAE3BD-8B08-B4F4-EAAE-DC20A4A0A323}"/>
              </a:ext>
            </a:extLst>
          </p:cNvPr>
          <p:cNvCxnSpPr/>
          <p:nvPr/>
        </p:nvCxnSpPr>
        <p:spPr>
          <a:xfrm>
            <a:off x="10935047" y="1317768"/>
            <a:ext cx="0" cy="2766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7271E94-3B41-2359-1843-D506291BDAB4}"/>
              </a:ext>
            </a:extLst>
          </p:cNvPr>
          <p:cNvSpPr txBox="1"/>
          <p:nvPr/>
        </p:nvSpPr>
        <p:spPr>
          <a:xfrm>
            <a:off x="10005626" y="4145281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DaVinci Workflow</a:t>
            </a:r>
          </a:p>
        </p:txBody>
      </p:sp>
      <p:pic>
        <p:nvPicPr>
          <p:cNvPr id="2" name="Picture 1" descr="Download MLV App, grade and convert Magic Lantern RAW video">
            <a:extLst>
              <a:ext uri="{FF2B5EF4-FFF2-40B4-BE49-F238E27FC236}">
                <a16:creationId xmlns:a16="http://schemas.microsoft.com/office/drawing/2014/main" id="{3A3EF968-B5B3-A9C2-8D14-C4B6F8D38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786" y="1034231"/>
            <a:ext cx="485867" cy="4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9C2C7-4F72-D3AC-C590-3E566448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A66E8-0261-A9B9-530F-2E864E4C745A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FD52-5075-2544-3366-F099EFF0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6" y="1183449"/>
            <a:ext cx="1438476" cy="190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46DC6A-87AC-253F-409C-3C3546D0F2BA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		Film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F221E5-D440-95E1-918A-F9C80B5A0F5A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15282" y="714000"/>
            <a:ext cx="984136" cy="56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8CA28F-2083-035F-C18C-4CD1D1C9A968}"/>
              </a:ext>
            </a:extLst>
          </p:cNvPr>
          <p:cNvSpPr txBox="1"/>
          <p:nvPr/>
        </p:nvSpPr>
        <p:spPr>
          <a:xfrm>
            <a:off x="4899418" y="421612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301622-C83E-5B71-E7D7-D592E546E81F}"/>
              </a:ext>
            </a:extLst>
          </p:cNvPr>
          <p:cNvCxnSpPr>
            <a:cxnSpLocks/>
            <a:stCxn id="23" idx="3"/>
            <a:endCxn id="69" idx="1"/>
          </p:cNvCxnSpPr>
          <p:nvPr/>
        </p:nvCxnSpPr>
        <p:spPr>
          <a:xfrm>
            <a:off x="5565534" y="714000"/>
            <a:ext cx="792210" cy="56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E4EA8E9-7376-E138-43AD-18C9D271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27" b="13044"/>
          <a:stretch>
            <a:fillRect/>
          </a:stretch>
        </p:blipFill>
        <p:spPr>
          <a:xfrm>
            <a:off x="307471" y="1183449"/>
            <a:ext cx="1590108" cy="1905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5988D6-853D-14E1-ACDA-7B6A38ED7220}"/>
              </a:ext>
            </a:extLst>
          </p:cNvPr>
          <p:cNvCxnSpPr>
            <a:stCxn id="66" idx="3"/>
            <a:endCxn id="9" idx="1"/>
          </p:cNvCxnSpPr>
          <p:nvPr/>
        </p:nvCxnSpPr>
        <p:spPr>
          <a:xfrm>
            <a:off x="1897579" y="1278713"/>
            <a:ext cx="579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0A4997-BEEE-4C12-B55D-8A7BB7F55DA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96044" y="1373976"/>
            <a:ext cx="0" cy="49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51286A3-2A6D-9D94-D259-0EED837D4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4" y="1919832"/>
            <a:ext cx="4410344" cy="1622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8F1786-61EC-16A9-0F58-C33D1043E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11" y="1476192"/>
            <a:ext cx="790685" cy="1905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77E6AC-8872-D75F-35C1-F117CD56E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44" y="4243148"/>
            <a:ext cx="2407257" cy="14886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F76402-3E86-453F-31DE-726F806E7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742" y="4463132"/>
            <a:ext cx="2089518" cy="10447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B23DCE-D402-BE12-2FA7-EF041C9D5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932" y="4109600"/>
            <a:ext cx="1163153" cy="17557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261079-5F8F-600F-28CC-543C789053D5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3681901" y="4985512"/>
            <a:ext cx="431841" cy="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E1CF6A-7E28-8BFC-8286-57103AB777C1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6203260" y="4985512"/>
            <a:ext cx="352672" cy="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216E83-2950-8510-C64F-3A158835CDC7}"/>
              </a:ext>
            </a:extLst>
          </p:cNvPr>
          <p:cNvSpPr txBox="1"/>
          <p:nvPr/>
        </p:nvSpPr>
        <p:spPr>
          <a:xfrm>
            <a:off x="3717012" y="4761156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5C5F2F-E0E5-D6B8-0678-63C2AEE0AE61}"/>
              </a:ext>
            </a:extLst>
          </p:cNvPr>
          <p:cNvSpPr txBox="1"/>
          <p:nvPr/>
        </p:nvSpPr>
        <p:spPr>
          <a:xfrm>
            <a:off x="5980828" y="3198861"/>
            <a:ext cx="3659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Repack is the reverse of the first one.</a:t>
            </a:r>
          </a:p>
          <a:p>
            <a:r>
              <a:rPr lang="en-US" dirty="0"/>
              <a:t>It repacks inside of \OUT.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937BC-02F4-3E25-E967-D30A4B908DBA}"/>
              </a:ext>
            </a:extLst>
          </p:cNvPr>
          <p:cNvSpPr txBox="1"/>
          <p:nvPr/>
        </p:nvSpPr>
        <p:spPr>
          <a:xfrm>
            <a:off x="4052210" y="704274"/>
            <a:ext cx="559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unpack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8A3CE9-99C0-1031-EB9A-3A08406D3624}"/>
              </a:ext>
            </a:extLst>
          </p:cNvPr>
          <p:cNvSpPr txBox="1"/>
          <p:nvPr/>
        </p:nvSpPr>
        <p:spPr>
          <a:xfrm>
            <a:off x="5852973" y="704274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repack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B75DDF1-2F88-8EE3-BCC0-4B413229A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744" y="1183449"/>
            <a:ext cx="943107" cy="190527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41E721-D46C-0FEB-34C8-17963D0FDE61}"/>
              </a:ext>
            </a:extLst>
          </p:cNvPr>
          <p:cNvCxnSpPr>
            <a:cxnSpLocks/>
            <a:stCxn id="19" idx="2"/>
            <a:endCxn id="34" idx="0"/>
          </p:cNvCxnSpPr>
          <p:nvPr/>
        </p:nvCxnSpPr>
        <p:spPr>
          <a:xfrm>
            <a:off x="2476806" y="3542108"/>
            <a:ext cx="1467" cy="70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Download MLV App, grade and convert Magic Lantern RAW video">
            <a:extLst>
              <a:ext uri="{FF2B5EF4-FFF2-40B4-BE49-F238E27FC236}">
                <a16:creationId xmlns:a16="http://schemas.microsoft.com/office/drawing/2014/main" id="{7C81F0C7-3AB4-3CDE-70C6-092BF993A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139" y="1434047"/>
            <a:ext cx="336975" cy="33697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B4E061-AC95-06F4-4922-649A17E2E7D8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1483114" y="1393218"/>
            <a:ext cx="938847" cy="20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7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2A16-8A8F-1C57-1931-8B8F7AFB7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B8392-A705-8B93-6157-198FC2C07D35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A7C37-D31F-15B9-1626-2B9584FFBA7E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1E2019-721B-360D-B43F-E1F3FFA44DFF}"/>
              </a:ext>
            </a:extLst>
          </p:cNvPr>
          <p:cNvSpPr txBox="1"/>
          <p:nvPr/>
        </p:nvSpPr>
        <p:spPr>
          <a:xfrm>
            <a:off x="228723" y="1003049"/>
            <a:ext cx="181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1B8445-5A1B-76D4-3EEF-6C408BD3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85" y="1190646"/>
            <a:ext cx="1381318" cy="2095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B97EC4D-06F2-9511-F032-79458F4E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820" y="1190646"/>
            <a:ext cx="1495634" cy="2191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C4CF83F-0A89-9EB5-528F-0B8CE079DADE}"/>
              </a:ext>
            </a:extLst>
          </p:cNvPr>
          <p:cNvSpPr txBox="1"/>
          <p:nvPr/>
        </p:nvSpPr>
        <p:spPr>
          <a:xfrm>
            <a:off x="3373769" y="1707777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0kb files. Useful to compare things or to do a call(tree).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AD98A9-FC1B-2B32-4F13-494D425B8881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4138744" y="1400225"/>
            <a:ext cx="1" cy="30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E143F7-EDA2-457E-BB97-6922FB77948B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4829403" y="1295436"/>
            <a:ext cx="3073417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3551BD0-D5A5-7D32-5BE3-29226E1340A2}"/>
              </a:ext>
            </a:extLst>
          </p:cNvPr>
          <p:cNvSpPr txBox="1"/>
          <p:nvPr/>
        </p:nvSpPr>
        <p:spPr>
          <a:xfrm>
            <a:off x="7880108" y="1704929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Compare what’s unique between original and 0kb Files.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2387C1-7818-1B32-B071-ECADF30614CE}"/>
              </a:ext>
            </a:extLst>
          </p:cNvPr>
          <p:cNvCxnSpPr>
            <a:cxnSpLocks/>
            <a:stCxn id="46" idx="2"/>
            <a:endCxn id="60" idx="0"/>
          </p:cNvCxnSpPr>
          <p:nvPr/>
        </p:nvCxnSpPr>
        <p:spPr>
          <a:xfrm flipH="1">
            <a:off x="8645084" y="1409752"/>
            <a:ext cx="5553" cy="29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EFAA561-7F6D-1754-6333-C7F76DD2BD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27" b="13044"/>
          <a:stretch>
            <a:fillRect/>
          </a:stretch>
        </p:blipFill>
        <p:spPr>
          <a:xfrm>
            <a:off x="1512648" y="1201807"/>
            <a:ext cx="1590108" cy="19052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28A222-B132-2C00-43C8-FA87081D322E}"/>
              </a:ext>
            </a:extLst>
          </p:cNvPr>
          <p:cNvCxnSpPr>
            <a:cxnSpLocks/>
            <a:stCxn id="84" idx="3"/>
            <a:endCxn id="44" idx="1"/>
          </p:cNvCxnSpPr>
          <p:nvPr/>
        </p:nvCxnSpPr>
        <p:spPr>
          <a:xfrm flipV="1">
            <a:off x="3102756" y="1295436"/>
            <a:ext cx="345329" cy="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57725D8-63B2-0EA0-1D9C-57165302759A}"/>
              </a:ext>
            </a:extLst>
          </p:cNvPr>
          <p:cNvSpPr txBox="1"/>
          <p:nvPr/>
        </p:nvSpPr>
        <p:spPr>
          <a:xfrm>
            <a:off x="1542059" y="1669389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4BF36D6-A4C6-0CBC-D341-AEDEE8E8F66C}"/>
              </a:ext>
            </a:extLst>
          </p:cNvPr>
          <p:cNvCxnSpPr>
            <a:cxnSpLocks/>
            <a:stCxn id="84" idx="2"/>
            <a:endCxn id="95" idx="0"/>
          </p:cNvCxnSpPr>
          <p:nvPr/>
        </p:nvCxnSpPr>
        <p:spPr>
          <a:xfrm flipH="1">
            <a:off x="2307035" y="1392334"/>
            <a:ext cx="667" cy="2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422D3B-1C45-31CD-CF92-D26CE04BB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750" y="3429000"/>
            <a:ext cx="4313987" cy="23613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140037-9DAC-83C3-72EE-BBCCFB8A8E1A}"/>
              </a:ext>
            </a:extLst>
          </p:cNvPr>
          <p:cNvCxnSpPr>
            <a:stCxn id="48" idx="2"/>
            <a:endCxn id="5" idx="0"/>
          </p:cNvCxnSpPr>
          <p:nvPr/>
        </p:nvCxnSpPr>
        <p:spPr>
          <a:xfrm flipH="1">
            <a:off x="4138744" y="2661884"/>
            <a:ext cx="1" cy="76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E10A41-1950-544F-1576-C2B1BCE26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224" y="3429000"/>
            <a:ext cx="4040850" cy="23613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764643-0746-6971-8448-F196CF895FD1}"/>
              </a:ext>
            </a:extLst>
          </p:cNvPr>
          <p:cNvCxnSpPr>
            <a:stCxn id="60" idx="2"/>
            <a:endCxn id="16" idx="0"/>
          </p:cNvCxnSpPr>
          <p:nvPr/>
        </p:nvCxnSpPr>
        <p:spPr>
          <a:xfrm flipH="1">
            <a:off x="8644649" y="2659036"/>
            <a:ext cx="435" cy="76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6802E7-AA36-C006-B3E7-BD777A9973FC}"/>
              </a:ext>
            </a:extLst>
          </p:cNvPr>
          <p:cNvCxnSpPr>
            <a:stCxn id="60" idx="1"/>
            <a:endCxn id="48" idx="3"/>
          </p:cNvCxnSpPr>
          <p:nvPr/>
        </p:nvCxnSpPr>
        <p:spPr>
          <a:xfrm flipH="1">
            <a:off x="4903720" y="2181983"/>
            <a:ext cx="2976388" cy="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805016-F5D8-F0A9-C574-33D6EEAE81F3}"/>
              </a:ext>
            </a:extLst>
          </p:cNvPr>
          <p:cNvSpPr txBox="1"/>
          <p:nvPr/>
        </p:nvSpPr>
        <p:spPr>
          <a:xfrm>
            <a:off x="4780516" y="1579194"/>
            <a:ext cx="3171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Compare Real files with virtual ones</a:t>
            </a:r>
          </a:p>
        </p:txBody>
      </p:sp>
    </p:spTree>
    <p:extLst>
      <p:ext uri="{BB962C8B-B14F-4D97-AF65-F5344CB8AC3E}">
        <p14:creationId xmlns:p14="http://schemas.microsoft.com/office/powerpoint/2010/main" val="237492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514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MagicLantern – MLV and CDNG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8</cp:revision>
  <dcterms:created xsi:type="dcterms:W3CDTF">2025-12-27T11:15:52Z</dcterms:created>
  <dcterms:modified xsi:type="dcterms:W3CDTF">2025-12-30T22:39:20Z</dcterms:modified>
</cp:coreProperties>
</file>